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1" r:id="rId2"/>
  </p:sldMasterIdLst>
  <p:notesMasterIdLst>
    <p:notesMasterId r:id="rId11"/>
  </p:notesMasterIdLst>
  <p:handoutMasterIdLst>
    <p:handoutMasterId r:id="rId12"/>
  </p:handoutMasterIdLst>
  <p:sldIdLst>
    <p:sldId id="731" r:id="rId3"/>
    <p:sldId id="709" r:id="rId4"/>
    <p:sldId id="726" r:id="rId5"/>
    <p:sldId id="727" r:id="rId6"/>
    <p:sldId id="721" r:id="rId7"/>
    <p:sldId id="724" r:id="rId8"/>
    <p:sldId id="725" r:id="rId9"/>
    <p:sldId id="645" r:id="rId10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068AA40-2934-4F80-88C4-E677A4FE581F}">
          <p14:sldIdLst>
            <p14:sldId id="731"/>
            <p14:sldId id="709"/>
            <p14:sldId id="726"/>
            <p14:sldId id="727"/>
            <p14:sldId id="721"/>
            <p14:sldId id="724"/>
            <p14:sldId id="725"/>
            <p14:sldId id="64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B8"/>
    <a:srgbClr val="2A63A8"/>
    <a:srgbClr val="004B96"/>
    <a:srgbClr val="0066CC"/>
    <a:srgbClr val="0070C0"/>
    <a:srgbClr val="001B50"/>
    <a:srgbClr val="A8246F"/>
    <a:srgbClr val="DEA900"/>
    <a:srgbClr val="F7FBD5"/>
    <a:srgbClr val="EFF7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0" autoAdjust="0"/>
    <p:restoredTop sz="94726" autoAdjust="0"/>
  </p:normalViewPr>
  <p:slideViewPr>
    <p:cSldViewPr>
      <p:cViewPr>
        <p:scale>
          <a:sx n="120" d="100"/>
          <a:sy n="120" d="100"/>
        </p:scale>
        <p:origin x="-1212" y="-804"/>
      </p:cViewPr>
      <p:guideLst>
        <p:guide orient="horz" pos="1215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057" y="5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DE47D-80D8-40CF-BA45-A8EA2F9EF33F}" type="datetimeFigureOut">
              <a:rPr lang="ru-RU" smtClean="0"/>
              <a:t>25.06.2016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444043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057" y="9444043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1467D-129C-4058-BBF0-E1A7B1168F5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333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057" y="5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1D1B-8721-4655-BE8A-015512884B1F}" type="datetimeFigureOut">
              <a:rPr lang="ru-RU" smtClean="0"/>
              <a:t>25.06.2016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282" y="4784726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44043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057" y="9444043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B4D78-9BB4-4B3A-B5D6-96552FCB576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14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61D4E-D973-40AD-8633-1EF8DDD2CF34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04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7F85-466F-47C8-920A-88F672603278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8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D353-AF49-4822-B9E5-F47C47E42A1F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871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DE0EABA-666D-4CE7-AABB-1B8A3E2829F7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008E110-AE4B-48EA-B8EB-1C5B9948BD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2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051337F-E3AE-430B-A52D-E986C078C6B5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A34A67B-D647-4DE0-9BBD-38D91AB7B7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75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47A28C7-F108-4D09-B08D-129BA576FE74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9FAFBC6-3BE8-45BB-911C-ACD6A11A22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8378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DEAB582-718D-4413-AE9D-D8CAFBB2081B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5E23F8F-CF4C-4E6F-B366-BFD8262F4D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659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B7951BC-D099-4759-A887-5346701C88E0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486CB6D-DBA5-4A67-B04F-8DB49A9817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882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2CD096D-61F5-4562-B8B3-83102231061D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807A232-62EC-4A09-8C13-80FFDEE9DB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069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C3936CB-4BE0-4114-93DF-400553EA320B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ED21D40-279A-4AEC-BA68-E24CD159B2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779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2E5B13B-C435-4FAC-B667-0FFBFFA6EBAA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89BE48A-D77B-4EE2-989E-64E78DCCC0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17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B6B9-A63A-418E-A1E6-CB71DE774530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433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233FE42-A3B2-4030-90E2-7865938AC621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5CB8C53-0571-452F-A649-A2FA670C50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961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75EB8E4-5C51-459C-B479-9C36AC3FF981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FA34A0C-28D9-48E4-B591-59863340EC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354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5BD1C2D-B7DD-4FDA-92ED-EFDFFD9AFB81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B638125-AEA2-4910-973D-702FDB1EFC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380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D532-FEA0-41DF-9B55-07A219F47D23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31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FA3-0107-42D6-ABA8-87312EB1C4AB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649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26BCB-C2FA-43C4-BC24-D75578BBFCE4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110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29E2-02A2-4901-AC5C-9F052E6EF195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79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AC1B-4AA5-47DD-8BCE-414096088CF9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48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A40B0-EF6C-4258-B6E4-D095AC4EDD75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8781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EFD1-0335-4D5F-99BB-F7021B4BE18D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60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1F468-FDC4-41EE-813A-8918F9DF363C}" type="datetime1">
              <a:rPr lang="ru-RU" smtClean="0"/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AE7FE-9857-4954-863E-6424AC6B4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30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69F1F19-7A4E-41F1-8A36-36AAE6D22821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B63E671-E820-4F25-8DA7-63809E4F2C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46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55" y="-236561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7830" y="1463967"/>
            <a:ext cx="90011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ОБЕСПЕЧЕНИЕ БЕЗОПАСНОСТИ НА ВОДЕ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ЛЕТО -2016</a:t>
            </a:r>
            <a:endParaRPr lang="ru-RU" altLang="ru-RU" sz="36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15616" y="3075807"/>
            <a:ext cx="7863833" cy="1512094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211919" y="-341851"/>
            <a:ext cx="9388475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406" y="-192880"/>
            <a:ext cx="1079748" cy="95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11918" y="4601742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64356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31" y="-13663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403648" y="51470"/>
            <a:ext cx="7488832" cy="824959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Нормативные документы, регламентирующие организацию летнего отдыха детей в 2016 году</a:t>
            </a:r>
            <a:endParaRPr lang="ru-RU" altLang="ru-RU" sz="2400" b="1" dirty="0">
              <a:ln>
                <a:solidFill>
                  <a:schemeClr val="tx2"/>
                </a:solidFill>
              </a:ln>
              <a:solidFill>
                <a:srgbClr val="005CB8"/>
              </a:solidFill>
            </a:endParaRPr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293640" y="1059582"/>
            <a:ext cx="8568953" cy="3294366"/>
          </a:xfrm>
        </p:spPr>
        <p:txBody>
          <a:bodyPr>
            <a:normAutofit fontScale="70000" lnSpcReduction="20000"/>
          </a:bodyPr>
          <a:lstStyle/>
          <a:p>
            <a:pPr marL="0" indent="360000" algn="just">
              <a:spcBef>
                <a:spcPts val="1200"/>
              </a:spcBef>
            </a:pPr>
            <a:r>
              <a:rPr lang="ru-RU" sz="2200" b="1" dirty="0" smtClean="0"/>
              <a:t>ПКМ РТ «Об организации отдыха детей и молодежи» </a:t>
            </a:r>
            <a:r>
              <a:rPr lang="ru-RU" sz="1900" dirty="0" smtClean="0"/>
              <a:t>(от 31.03.2016  №</a:t>
            </a:r>
            <a:r>
              <a:rPr lang="ru-RU" sz="1900" dirty="0"/>
              <a:t>191 </a:t>
            </a:r>
            <a:r>
              <a:rPr lang="ru-RU" sz="1900" dirty="0" smtClean="0"/>
              <a:t>) 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2200" b="1" dirty="0" smtClean="0"/>
              <a:t>Приказ МОиН РТ «Об организации отдыха детей в 2016 году» </a:t>
            </a:r>
            <a:r>
              <a:rPr lang="ru-RU" sz="1900" dirty="0" smtClean="0"/>
              <a:t>(от 29.04.16  № </a:t>
            </a:r>
            <a:r>
              <a:rPr lang="ru-RU" sz="1900" dirty="0"/>
              <a:t>под-820/16 </a:t>
            </a:r>
            <a:r>
              <a:rPr lang="ru-RU" sz="1900" dirty="0" smtClean="0"/>
              <a:t>)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2200" b="1" dirty="0"/>
              <a:t>Приказ МОиН РТ </a:t>
            </a:r>
            <a:r>
              <a:rPr lang="ru-RU" sz="2200" b="1" dirty="0" smtClean="0"/>
              <a:t>«</a:t>
            </a:r>
            <a:r>
              <a:rPr lang="ru-RU" sz="2200" b="1" dirty="0"/>
              <a:t>О мерах по обеспечению безопасности на воде в местах массового отдыха людей и соблюдение правил эксплуатации маломерных судов на водных объектах Республики Татарстан</a:t>
            </a:r>
            <a:r>
              <a:rPr lang="ru-RU" sz="2200" b="1" dirty="0" smtClean="0"/>
              <a:t>»</a:t>
            </a:r>
            <a:r>
              <a:rPr lang="ru-RU" sz="2200" b="1" dirty="0"/>
              <a:t> </a:t>
            </a:r>
            <a:r>
              <a:rPr lang="ru-RU" sz="1900" dirty="0" smtClean="0"/>
              <a:t>(от 29.04.2016 № под – 830/16, а также дополнения от 02.06.2016  № под-1086/16) 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2200" b="1" dirty="0"/>
              <a:t>Указание </a:t>
            </a:r>
            <a:r>
              <a:rPr lang="ru-RU" sz="2200" b="1" dirty="0" smtClean="0"/>
              <a:t>Об </a:t>
            </a:r>
            <a:r>
              <a:rPr lang="ru-RU" sz="2200" b="1" dirty="0"/>
              <a:t>усилении контроля за исполнением приказа по обеспечению безопасности на </a:t>
            </a:r>
            <a:r>
              <a:rPr lang="ru-RU" sz="2200" b="1" dirty="0" smtClean="0"/>
              <a:t>воде </a:t>
            </a:r>
            <a:r>
              <a:rPr lang="ru-RU" sz="1900" dirty="0" smtClean="0"/>
              <a:t>( 21.06.2016 </a:t>
            </a:r>
            <a:r>
              <a:rPr lang="ru-RU" sz="1900" dirty="0" smtClean="0"/>
              <a:t>)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2000" b="1" dirty="0" smtClean="0"/>
              <a:t>Водный кодекс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2000" b="1" dirty="0"/>
              <a:t>Комплексный план мероприятий по обеспечению </a:t>
            </a:r>
            <a:r>
              <a:rPr lang="ru-RU" sz="2000" b="1" dirty="0" smtClean="0"/>
              <a:t>безопасности </a:t>
            </a:r>
            <a:r>
              <a:rPr lang="ru-RU" sz="2000" b="1" dirty="0"/>
              <a:t>на воде и  в местах массового отдыха </a:t>
            </a:r>
            <a:r>
              <a:rPr lang="ru-RU" sz="2000" b="1" dirty="0" smtClean="0"/>
              <a:t>людей в </a:t>
            </a:r>
            <a:r>
              <a:rPr lang="ru-RU" sz="2000" b="1" dirty="0"/>
              <a:t>период летней компании 2016 года </a:t>
            </a:r>
            <a:r>
              <a:rPr lang="ru-RU" sz="2000" b="1" dirty="0" smtClean="0"/>
              <a:t>в </a:t>
            </a:r>
            <a:r>
              <a:rPr lang="ru-RU" sz="2000" b="1" dirty="0"/>
              <a:t>Альметьевском муниципальном районе</a:t>
            </a:r>
          </a:p>
          <a:p>
            <a:pPr marL="0" indent="360000" algn="just">
              <a:spcBef>
                <a:spcPts val="1200"/>
              </a:spcBef>
            </a:pPr>
            <a:endParaRPr lang="ru-RU" sz="1900" dirty="0" smtClean="0"/>
          </a:p>
          <a:p>
            <a:pPr marL="0" indent="0" algn="just">
              <a:lnSpc>
                <a:spcPct val="114000"/>
              </a:lnSpc>
              <a:spcBef>
                <a:spcPts val="1200"/>
              </a:spcBef>
              <a:buNone/>
            </a:pPr>
            <a:endParaRPr lang="ru-RU" altLang="ru-RU" sz="1800" b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36566-D018-487D-8BC6-11FCC7C5A5C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53" y="51470"/>
            <a:ext cx="1105781" cy="82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5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994875" y="87475"/>
            <a:ext cx="8149125" cy="843559"/>
          </a:xfrm>
          <a:ln>
            <a:noFill/>
          </a:ln>
        </p:spPr>
        <p:txBody>
          <a:bodyPr/>
          <a:lstStyle/>
          <a:p>
            <a:r>
              <a:rPr lang="ru-RU" sz="2000" b="1" dirty="0"/>
              <a:t>В </a:t>
            </a:r>
            <a:r>
              <a:rPr lang="ru-RU" sz="2000" b="1" dirty="0" smtClean="0"/>
              <a:t>образовательных организациях</a:t>
            </a:r>
            <a:br>
              <a:rPr lang="ru-RU" sz="2000" b="1" dirty="0" smtClean="0"/>
            </a:br>
            <a:r>
              <a:rPr lang="ru-RU" sz="2000" b="1" dirty="0" smtClean="0"/>
              <a:t>  </a:t>
            </a:r>
            <a:r>
              <a:rPr lang="ru-RU" sz="2000" b="1" dirty="0"/>
              <a:t>муниципальных районов  проведен  комплекс   профилактических  мероприятий  по   обеспечению безопасности   детей   на   </a:t>
            </a:r>
            <a:r>
              <a:rPr lang="ru-RU" sz="2000" b="1" dirty="0" smtClean="0"/>
              <a:t>воде 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36566-D018-487D-8BC6-11FCC7C5A5C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475"/>
            <a:ext cx="1013460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2025" y="915566"/>
            <a:ext cx="8619950" cy="3456384"/>
          </a:xfrm>
        </p:spPr>
        <p:txBody>
          <a:bodyPr/>
          <a:lstStyle/>
          <a:p>
            <a:r>
              <a:rPr lang="ru-RU" sz="1800" b="1" kern="600" dirty="0" smtClean="0">
                <a:solidFill>
                  <a:srgbClr val="FF0000"/>
                </a:solidFill>
                <a:latin typeface="+mj-lt"/>
              </a:rPr>
              <a:t>Разработаны   </a:t>
            </a:r>
            <a:r>
              <a:rPr lang="ru-RU" sz="1800" b="1" kern="600" dirty="0">
                <a:solidFill>
                  <a:srgbClr val="FF0000"/>
                </a:solidFill>
                <a:latin typeface="+mj-lt"/>
              </a:rPr>
              <a:t>и   утверждены:   </a:t>
            </a:r>
          </a:p>
          <a:p>
            <a:pPr marL="0" indent="0" algn="just">
              <a:buNone/>
            </a:pPr>
            <a:r>
              <a:rPr lang="ru-RU" sz="1800" kern="600" dirty="0" smtClean="0">
                <a:latin typeface="+mj-lt"/>
              </a:rPr>
              <a:t>      - </a:t>
            </a:r>
            <a:r>
              <a:rPr lang="ru-RU" sz="1800" kern="600" dirty="0">
                <a:latin typeface="+mj-lt"/>
              </a:rPr>
              <a:t>инструкции  техники  безопасности  для  детей  и   родителей   на  водных </a:t>
            </a:r>
            <a:r>
              <a:rPr lang="ru-RU" sz="1800" kern="600" dirty="0" smtClean="0">
                <a:latin typeface="+mj-lt"/>
              </a:rPr>
              <a:t>объектах; </a:t>
            </a:r>
            <a:endParaRPr lang="ru-RU" sz="1800" kern="600" dirty="0">
              <a:latin typeface="+mj-lt"/>
            </a:endParaRPr>
          </a:p>
          <a:p>
            <a:pPr marL="0" indent="0" algn="just">
              <a:buNone/>
            </a:pPr>
            <a:r>
              <a:rPr lang="ru-RU" sz="1800" kern="600" dirty="0" smtClean="0">
                <a:latin typeface="+mj-lt"/>
              </a:rPr>
              <a:t>     -  </a:t>
            </a:r>
            <a:r>
              <a:rPr lang="ru-RU" sz="1800" kern="600" dirty="0">
                <a:latin typeface="+mj-lt"/>
              </a:rPr>
              <a:t>правила   поведения   на   воде   и  водоемах;</a:t>
            </a:r>
          </a:p>
          <a:p>
            <a:r>
              <a:rPr lang="ru-RU" sz="1800" b="1" kern="600" dirty="0" smtClean="0">
                <a:solidFill>
                  <a:srgbClr val="FF0000"/>
                </a:solidFill>
                <a:latin typeface="+mj-lt"/>
              </a:rPr>
              <a:t>Проведены</a:t>
            </a:r>
            <a:r>
              <a:rPr lang="ru-RU" sz="1800" b="1" kern="600" dirty="0">
                <a:solidFill>
                  <a:srgbClr val="FF0000"/>
                </a:solidFill>
                <a:latin typeface="+mj-lt"/>
              </a:rPr>
              <a:t>:  </a:t>
            </a:r>
          </a:p>
          <a:p>
            <a:pPr marL="0" indent="0" algn="just">
              <a:buNone/>
            </a:pPr>
            <a:r>
              <a:rPr lang="ru-RU" sz="1800" kern="600" dirty="0" smtClean="0">
                <a:latin typeface="+mj-lt"/>
              </a:rPr>
              <a:t>    -  </a:t>
            </a:r>
            <a:r>
              <a:rPr lang="ru-RU" sz="1800" kern="600" dirty="0">
                <a:latin typeface="+mj-lt"/>
              </a:rPr>
              <a:t>классные  часы  «Предупреждение несчастных случаев на воде летом. Меры безопасности на водоёмах», «Правила безопасности на водоёмах»,  «Опасные ситуации на водоёмах»;  </a:t>
            </a:r>
          </a:p>
          <a:p>
            <a:pPr marL="0" indent="0">
              <a:buNone/>
            </a:pPr>
            <a:r>
              <a:rPr lang="ru-RU" sz="1800" kern="600" dirty="0" smtClean="0">
                <a:latin typeface="+mj-lt"/>
              </a:rPr>
              <a:t>    -   </a:t>
            </a:r>
            <a:r>
              <a:rPr lang="ru-RU" sz="1800" kern="600" dirty="0">
                <a:latin typeface="+mj-lt"/>
              </a:rPr>
              <a:t>беседы по безопасности на воде на уроках ОБЖ;</a:t>
            </a:r>
          </a:p>
          <a:p>
            <a:pPr marL="0" indent="0">
              <a:buNone/>
            </a:pPr>
            <a:r>
              <a:rPr lang="ru-RU" sz="1800" kern="600" dirty="0" smtClean="0">
                <a:latin typeface="+mj-lt"/>
              </a:rPr>
              <a:t>    -  </a:t>
            </a:r>
            <a:r>
              <a:rPr lang="ru-RU" sz="1800" kern="600" dirty="0">
                <a:latin typeface="+mj-lt"/>
              </a:rPr>
              <a:t>профилактические  общешкольные  линейки;</a:t>
            </a:r>
          </a:p>
          <a:p>
            <a:pPr marL="0" indent="0">
              <a:buNone/>
            </a:pPr>
            <a:r>
              <a:rPr lang="ru-RU" sz="1800" kern="600" dirty="0" smtClean="0">
                <a:latin typeface="+mj-lt"/>
              </a:rPr>
              <a:t>    -   </a:t>
            </a:r>
            <a:r>
              <a:rPr lang="ru-RU" sz="1800" kern="600" dirty="0">
                <a:latin typeface="+mj-lt"/>
              </a:rPr>
              <a:t>беседы  с  родителями о родительском контроле и навыках поведения на воде;  </a:t>
            </a:r>
          </a:p>
          <a:p>
            <a:pPr marL="0" indent="0">
              <a:buNone/>
            </a:pPr>
            <a:r>
              <a:rPr lang="ru-RU" sz="1800" kern="600" dirty="0" smtClean="0">
                <a:latin typeface="+mj-lt"/>
              </a:rPr>
              <a:t>    -  </a:t>
            </a:r>
            <a:r>
              <a:rPr lang="ru-RU" sz="1800" kern="600" dirty="0">
                <a:latin typeface="+mj-lt"/>
              </a:rPr>
              <a:t>с   учащимися   начальных   классов   обучающие   игры. </a:t>
            </a:r>
          </a:p>
          <a:p>
            <a:pPr marL="0" indent="360000" algn="just">
              <a:spcBef>
                <a:spcPts val="1200"/>
              </a:spcBef>
            </a:pP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33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36566-D018-487D-8BC6-11FCC7C5A5C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9340"/>
            <a:ext cx="1080120" cy="80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203598"/>
            <a:ext cx="8568952" cy="3510390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ru-RU" sz="1600" dirty="0" smtClean="0">
                <a:latin typeface="+mj-lt"/>
              </a:rPr>
              <a:t>Участниками  </a:t>
            </a:r>
            <a:r>
              <a:rPr lang="ru-RU" sz="1600" dirty="0">
                <a:latin typeface="+mj-lt"/>
              </a:rPr>
              <a:t>республиканского  проекта  «SаMоSтоятельные дети»  организована    раздача   памяток   с  правилами    поведения   на   воде. </a:t>
            </a:r>
          </a:p>
          <a:p>
            <a:pPr algn="just">
              <a:spcBef>
                <a:spcPts val="1200"/>
              </a:spcBef>
            </a:pPr>
            <a:r>
              <a:rPr lang="ru-RU" sz="1600" dirty="0" smtClean="0">
                <a:latin typeface="+mj-lt"/>
              </a:rPr>
              <a:t>На  </a:t>
            </a:r>
            <a:r>
              <a:rPr lang="ru-RU" sz="1600" dirty="0">
                <a:latin typeface="+mj-lt"/>
              </a:rPr>
              <a:t>сайтах  муниципальных районов размещены  методические  рекомендации по  безопасности жизни людей на водных объектах в летний период года. </a:t>
            </a:r>
            <a:endParaRPr lang="ru-RU" sz="16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r>
              <a:rPr lang="ru-RU" sz="1600" dirty="0" smtClean="0">
                <a:latin typeface="+mj-lt"/>
              </a:rPr>
              <a:t>В рамках программы «Безопасное </a:t>
            </a:r>
            <a:r>
              <a:rPr lang="ru-RU" sz="1600" dirty="0">
                <a:latin typeface="+mj-lt"/>
              </a:rPr>
              <a:t>лето» </a:t>
            </a:r>
            <a:r>
              <a:rPr lang="ru-RU" sz="1600" dirty="0" smtClean="0">
                <a:latin typeface="+mj-lt"/>
              </a:rPr>
              <a:t>прошли </a:t>
            </a:r>
            <a:r>
              <a:rPr lang="ru-RU" sz="1600" dirty="0">
                <a:latin typeface="+mj-lt"/>
              </a:rPr>
              <a:t>уроки безопасного поведения во время летнего отдыха под девизом "Научим детей сегодня, предупредим травмы </a:t>
            </a:r>
            <a:r>
              <a:rPr lang="ru-RU" sz="1600" dirty="0" smtClean="0">
                <a:latin typeface="+mj-lt"/>
              </a:rPr>
              <a:t>завтра«</a:t>
            </a:r>
          </a:p>
          <a:p>
            <a:pPr algn="just">
              <a:spcBef>
                <a:spcPts val="1200"/>
              </a:spcBef>
            </a:pPr>
            <a:r>
              <a:rPr lang="ru-RU" sz="1600" dirty="0">
                <a:latin typeface="+mj-lt"/>
              </a:rPr>
              <a:t>В конце учебного года для родителей и учащихся проведены инструктажи по технике безопасности в летний </a:t>
            </a:r>
            <a:r>
              <a:rPr lang="ru-RU" sz="1600" dirty="0" smtClean="0">
                <a:latin typeface="+mj-lt"/>
              </a:rPr>
              <a:t>период</a:t>
            </a:r>
          </a:p>
          <a:p>
            <a:pPr algn="just">
              <a:spcBef>
                <a:spcPts val="1200"/>
              </a:spcBef>
            </a:pPr>
            <a:r>
              <a:rPr lang="ru-RU" sz="1600" dirty="0">
                <a:latin typeface="+mj-lt"/>
              </a:rPr>
              <a:t>Дети пришкольных лагерей Кайбицкого муниципального  района  планово посещают СОК «Салават купере» и учатся плавать под руководством инструкторов бассейна</a:t>
            </a:r>
            <a:r>
              <a:rPr lang="ru-RU" sz="1600" dirty="0" smtClean="0">
                <a:latin typeface="+mj-lt"/>
              </a:rPr>
              <a:t>  </a:t>
            </a:r>
            <a:endParaRPr lang="ru-RU" sz="1600" dirty="0">
              <a:latin typeface="+mj-lt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15616" y="109340"/>
            <a:ext cx="8149125" cy="843559"/>
          </a:xfrm>
          <a:ln>
            <a:noFill/>
          </a:ln>
        </p:spPr>
        <p:txBody>
          <a:bodyPr/>
          <a:lstStyle/>
          <a:p>
            <a:r>
              <a:rPr lang="ru-RU" sz="1800" b="1" dirty="0"/>
              <a:t>В </a:t>
            </a:r>
            <a:r>
              <a:rPr lang="ru-RU" sz="1800" b="1" dirty="0" smtClean="0"/>
              <a:t>образовательных организациях</a:t>
            </a:r>
            <a:br>
              <a:rPr lang="ru-RU" sz="1800" b="1" dirty="0" smtClean="0"/>
            </a:br>
            <a:r>
              <a:rPr lang="ru-RU" sz="1800" b="1" dirty="0" smtClean="0"/>
              <a:t>  </a:t>
            </a:r>
            <a:r>
              <a:rPr lang="ru-RU" sz="1800" b="1" dirty="0"/>
              <a:t>муниципальных районов  проведен  комплекс   профилактических  мероприятий  по   обеспечению безопасности   детей   на   </a:t>
            </a:r>
            <a:r>
              <a:rPr lang="ru-RU" sz="1800" b="1" dirty="0" smtClean="0"/>
              <a:t>воде 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4712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475656" y="136084"/>
            <a:ext cx="7528057" cy="754124"/>
          </a:xfrm>
          <a:ln>
            <a:noFill/>
          </a:ln>
        </p:spPr>
        <p:txBody>
          <a:bodyPr/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оперативных комплексных мероприятий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предупреждению чрезвычайных ситуаций на воде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36566-D018-487D-8BC6-11FCC7C5A5C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3478"/>
            <a:ext cx="96520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31590"/>
            <a:ext cx="8229600" cy="3456384"/>
          </a:xfrm>
        </p:spPr>
        <p:txBody>
          <a:bodyPr/>
          <a:lstStyle/>
          <a:p>
            <a:pPr marL="0" indent="360000" algn="just">
              <a:spcBef>
                <a:spcPts val="1200"/>
              </a:spcBef>
            </a:pPr>
            <a:r>
              <a:rPr lang="ru-RU" sz="1800" b="1" dirty="0" smtClean="0"/>
              <a:t>усилить </a:t>
            </a:r>
            <a:r>
              <a:rPr lang="ru-RU" sz="1800" b="1" dirty="0"/>
              <a:t>контроль за обеспечением безопасности детей в организациях детского отдыха;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/>
              <a:t>провести 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24 июня </a:t>
            </a:r>
            <a:r>
              <a:rPr lang="ru-RU" sz="1800" b="1" dirty="0" smtClean="0"/>
              <a:t>выездные </a:t>
            </a:r>
            <a:r>
              <a:rPr lang="ru-RU" sz="1800" b="1" dirty="0"/>
              <a:t>проверки в пришкольных и </a:t>
            </a:r>
            <a:r>
              <a:rPr lang="ru-RU" sz="1800" b="1" dirty="0" smtClean="0"/>
              <a:t>детских оздоровительных лагерях;</a:t>
            </a:r>
            <a:endParaRPr lang="ru-RU" sz="1800" b="1" dirty="0"/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/>
              <a:t>п</a:t>
            </a:r>
            <a:r>
              <a:rPr lang="ru-RU" sz="1800" b="1" dirty="0" smtClean="0"/>
              <a:t>роинформировать </a:t>
            </a:r>
            <a:r>
              <a:rPr lang="ru-RU" sz="1800" b="1" dirty="0"/>
              <a:t>педагогов, вожатых и специалистов оздоровительных лагерей, участвующих в организации детского отдыха о произошедшей трагедии, повлекшей гибель </a:t>
            </a:r>
            <a:r>
              <a:rPr lang="ru-RU" sz="1800" b="1" dirty="0" smtClean="0"/>
              <a:t>детей; 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 smtClean="0"/>
              <a:t>обсудить </a:t>
            </a:r>
            <a:r>
              <a:rPr lang="ru-RU" sz="1800" b="1" dirty="0"/>
              <a:t>причины произошедшего и возможности их предотвращения. 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/>
              <a:t>п</a:t>
            </a:r>
            <a:r>
              <a:rPr lang="ru-RU" sz="1800" b="1" dirty="0" smtClean="0"/>
              <a:t>ровести </a:t>
            </a:r>
            <a:r>
              <a:rPr lang="ru-RU" sz="1800" b="1" dirty="0"/>
              <a:t>повторный инструктаж сотрудников по вопросам персональной ответственности и обеспечению безопасности </a:t>
            </a:r>
            <a:r>
              <a:rPr lang="ru-RU" sz="1800" b="1" dirty="0" smtClean="0"/>
              <a:t>жизни детей</a:t>
            </a:r>
            <a:r>
              <a:rPr lang="ru-RU" sz="1800" b="1" dirty="0"/>
              <a:t>, в т.ч. на воде.</a:t>
            </a:r>
          </a:p>
          <a:p>
            <a:pPr marL="0" indent="360000" algn="just">
              <a:spcBef>
                <a:spcPts val="0"/>
              </a:spcBef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7019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403648" y="89434"/>
            <a:ext cx="7528057" cy="754124"/>
          </a:xfrm>
          <a:ln>
            <a:noFill/>
          </a:ln>
        </p:spPr>
        <p:txBody>
          <a:bodyPr/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оперативных комплексных мероприятий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предупреждению чрезвычайных ситуаций на воде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36566-D018-487D-8BC6-11FCC7C5A5C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88" y="87475"/>
            <a:ext cx="1013459" cy="75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48372"/>
          </a:xfrm>
        </p:spPr>
        <p:txBody>
          <a:bodyPr/>
          <a:lstStyle/>
          <a:p>
            <a:pPr marL="0" indent="360000" algn="just">
              <a:spcBef>
                <a:spcPts val="1200"/>
              </a:spcBef>
            </a:pPr>
            <a:r>
              <a:rPr lang="ru-RU" sz="1800" b="1" dirty="0"/>
              <a:t>Повторно провести в пришкольных лагерях и ЛТО разъяснительную работу с родителями о необходимости соблюдения детьми правил безопасности, в т.ч. на воде </a:t>
            </a:r>
            <a:r>
              <a:rPr lang="ru-RU" sz="1600" dirty="0" smtClean="0"/>
              <a:t>(с участием </a:t>
            </a:r>
            <a:r>
              <a:rPr lang="ru-RU" sz="1600" dirty="0"/>
              <a:t>представителей МЧС и Роспотребнадзора, преподавателей ОБЖ и физкультуре, пловцов-спасателей, психологов и др. </a:t>
            </a:r>
            <a:r>
              <a:rPr lang="ru-RU" sz="1600" dirty="0" smtClean="0"/>
              <a:t>специалистов) </a:t>
            </a:r>
            <a:endParaRPr lang="ru-RU" sz="1800" dirty="0"/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 smtClean="0"/>
              <a:t>Обеспечить </a:t>
            </a:r>
            <a:r>
              <a:rPr lang="ru-RU" sz="1800" b="1" dirty="0"/>
              <a:t>явку родителей, отсутствовавших на собраниях, где проводился инструктаж по обеспечению безопасности детей в период летних </a:t>
            </a:r>
            <a:r>
              <a:rPr lang="ru-RU" sz="1800" b="1" dirty="0" smtClean="0"/>
              <a:t>каникул</a:t>
            </a:r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/>
              <a:t>провести повторную тщательную инспекцию всех близлежащих водных объектов на предмет безопасности, их ограждения во избежание возможности несанкционированного проникновения на них </a:t>
            </a:r>
            <a:r>
              <a:rPr lang="ru-RU" sz="1800" b="1" dirty="0" smtClean="0"/>
              <a:t>детей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01455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475656" y="104279"/>
            <a:ext cx="7528057" cy="754124"/>
          </a:xfrm>
          <a:ln>
            <a:noFill/>
          </a:ln>
        </p:spPr>
        <p:txBody>
          <a:bodyPr/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оперативных комплексных мероприятий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предупреждению чрезвычайных ситуаций на воде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36566-D018-487D-8BC6-11FCC7C5A5C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31590"/>
            <a:ext cx="8229600" cy="3240360"/>
          </a:xfrm>
        </p:spPr>
        <p:txBody>
          <a:bodyPr/>
          <a:lstStyle/>
          <a:p>
            <a:pPr marL="0" indent="360000" algn="just">
              <a:spcBef>
                <a:spcPts val="1200"/>
              </a:spcBef>
            </a:pPr>
            <a:r>
              <a:rPr lang="ru-RU" sz="1800" b="1" dirty="0" smtClean="0"/>
              <a:t>формирование </a:t>
            </a:r>
            <a:r>
              <a:rPr lang="ru-RU" sz="1800" b="1" dirty="0"/>
              <a:t>у ребенка критического мышления, умение адекватно оценивать критическую ситуацию и вовремя ее </a:t>
            </a:r>
            <a:r>
              <a:rPr lang="ru-RU" sz="1800" b="1" dirty="0" smtClean="0"/>
              <a:t>предотвращать</a:t>
            </a:r>
            <a:endParaRPr lang="ru-RU" sz="1800" b="1" dirty="0"/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/>
              <a:t>ускорить проведение Всероссийской акции – декады детской безопасности под девизом «МЧС – за безопасное детство</a:t>
            </a:r>
            <a:r>
              <a:rPr lang="ru-RU" sz="1800" b="1" dirty="0" smtClean="0"/>
              <a:t>!» </a:t>
            </a:r>
            <a:r>
              <a:rPr lang="ru-RU" sz="1600" dirty="0" smtClean="0"/>
              <a:t>(</a:t>
            </a:r>
            <a:r>
              <a:rPr lang="ru-RU" sz="1600" dirty="0"/>
              <a:t>с интерактивными и игровыми  </a:t>
            </a:r>
            <a:r>
              <a:rPr lang="ru-RU" sz="1600" dirty="0" smtClean="0"/>
              <a:t>мероприятиями, </a:t>
            </a:r>
            <a:r>
              <a:rPr lang="ru-RU" sz="1600" dirty="0"/>
              <a:t>использованием видео и аудио материалов на тему безопасного поведения, в т.ч. на </a:t>
            </a:r>
            <a:r>
              <a:rPr lang="ru-RU" sz="1600" dirty="0" smtClean="0"/>
              <a:t>воде) </a:t>
            </a:r>
            <a:endParaRPr lang="ru-RU" sz="1600" dirty="0"/>
          </a:p>
          <a:p>
            <a:pPr marL="0" indent="360000" algn="just">
              <a:spcBef>
                <a:spcPts val="1200"/>
              </a:spcBef>
            </a:pPr>
            <a:r>
              <a:rPr lang="ru-RU" sz="1800" b="1" dirty="0" smtClean="0"/>
              <a:t>Популяризация </a:t>
            </a:r>
            <a:r>
              <a:rPr lang="ru-RU" sz="1800" b="1" dirty="0"/>
              <a:t>плавания как вида </a:t>
            </a:r>
            <a:r>
              <a:rPr lang="ru-RU" sz="1800" b="1" dirty="0" smtClean="0"/>
              <a:t>спорта. Организовать </a:t>
            </a:r>
            <a:r>
              <a:rPr lang="ru-RU" sz="1800" b="1" dirty="0"/>
              <a:t>интерактивное занятие с участием профессиональных пловцов, показом различных стилей плавания, приемов спасения утопающего и оказания первой медицинской помощи</a:t>
            </a:r>
            <a:r>
              <a:rPr lang="ru-RU" sz="1800" dirty="0"/>
              <a:t> </a:t>
            </a:r>
            <a:r>
              <a:rPr lang="ru-RU" sz="1600" dirty="0"/>
              <a:t>(если есть такая возможность</a:t>
            </a:r>
            <a:r>
              <a:rPr lang="ru-RU" sz="1600" dirty="0" smtClean="0"/>
              <a:t>)</a:t>
            </a:r>
            <a:endParaRPr lang="ru-RU" sz="1800" dirty="0"/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88" y="123478"/>
            <a:ext cx="1013459" cy="75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6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49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02878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endParaRPr lang="ru-RU" sz="4800" kern="0" dirty="0" smtClean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8" b="-52907"/>
          <a:stretch/>
        </p:blipFill>
        <p:spPr>
          <a:xfrm>
            <a:off x="-137250" y="-383378"/>
            <a:ext cx="9389770" cy="797564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51"/>
          <a:stretch/>
        </p:blipFill>
        <p:spPr bwMode="auto">
          <a:xfrm>
            <a:off x="-12384" y="4843720"/>
            <a:ext cx="9192896" cy="374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6641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12869</TotalTime>
  <Words>606</Words>
  <Application>Microsoft Office PowerPoint</Application>
  <PresentationFormat>Экран (16:9)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2_Тема Office</vt:lpstr>
      <vt:lpstr>Презентация PowerPoint</vt:lpstr>
      <vt:lpstr>Нормативные документы, регламентирующие организацию летнего отдыха детей в 2016 году</vt:lpstr>
      <vt:lpstr>В образовательных организациях   муниципальных районов  проведен  комплекс   профилактических  мероприятий  по   обеспечению безопасности   детей   на   воде </vt:lpstr>
      <vt:lpstr>В образовательных организациях   муниципальных районов  проведен  комплекс   профилактических  мероприятий  по   обеспечению безопасности   детей   на   воде </vt:lpstr>
      <vt:lpstr>План оперативных комплексных мероприятий  по предупреждению чрезвычайных ситуаций на воде</vt:lpstr>
      <vt:lpstr>План оперативных комплексных мероприятий  по предупреждению чрезвычайных ситуаций на воде</vt:lpstr>
      <vt:lpstr>План оперативных комплексных мероприятий  по предупреждению чрезвычайных ситуаций на воде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Зиганшина</dc:creator>
  <cp:lastModifiedBy>1</cp:lastModifiedBy>
  <cp:revision>924</cp:revision>
  <cp:lastPrinted>2016-06-25T04:31:37Z</cp:lastPrinted>
  <dcterms:created xsi:type="dcterms:W3CDTF">2014-05-20T14:23:07Z</dcterms:created>
  <dcterms:modified xsi:type="dcterms:W3CDTF">2016-06-25T06:45:37Z</dcterms:modified>
</cp:coreProperties>
</file>